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5" r:id="rId1"/>
    <p:sldMasterId id="2147483696" r:id="rId2"/>
    <p:sldMasterId id="2147483697" r:id="rId3"/>
    <p:sldMasterId id="2147483698" r:id="rId4"/>
  </p:sldMasterIdLst>
  <p:notesMasterIdLst>
    <p:notesMasterId r:id="rId83"/>
  </p:notesMasterIdLst>
  <p:sldIdLst>
    <p:sldId id="300" r:id="rId5"/>
    <p:sldId id="301" r:id="rId6"/>
    <p:sldId id="302" r:id="rId7"/>
    <p:sldId id="298" r:id="rId8"/>
    <p:sldId id="299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256" r:id="rId21"/>
    <p:sldId id="257" r:id="rId22"/>
    <p:sldId id="258" r:id="rId23"/>
    <p:sldId id="314" r:id="rId24"/>
    <p:sldId id="315" r:id="rId25"/>
    <p:sldId id="316" r:id="rId26"/>
    <p:sldId id="317" r:id="rId27"/>
    <p:sldId id="318" r:id="rId28"/>
    <p:sldId id="259" r:id="rId29"/>
    <p:sldId id="260" r:id="rId30"/>
    <p:sldId id="261" r:id="rId31"/>
    <p:sldId id="262" r:id="rId32"/>
    <p:sldId id="263" r:id="rId33"/>
    <p:sldId id="265" r:id="rId34"/>
    <p:sldId id="319" r:id="rId35"/>
    <p:sldId id="320" r:id="rId36"/>
    <p:sldId id="266" r:id="rId37"/>
    <p:sldId id="267" r:id="rId38"/>
    <p:sldId id="321" r:id="rId39"/>
    <p:sldId id="322" r:id="rId40"/>
    <p:sldId id="268" r:id="rId41"/>
    <p:sldId id="269" r:id="rId42"/>
    <p:sldId id="323" r:id="rId43"/>
    <p:sldId id="324" r:id="rId44"/>
    <p:sldId id="325" r:id="rId45"/>
    <p:sldId id="326" r:id="rId46"/>
    <p:sldId id="270" r:id="rId47"/>
    <p:sldId id="327" r:id="rId48"/>
    <p:sldId id="328" r:id="rId49"/>
    <p:sldId id="271" r:id="rId50"/>
    <p:sldId id="331" r:id="rId51"/>
    <p:sldId id="329" r:id="rId52"/>
    <p:sldId id="330" r:id="rId53"/>
    <p:sldId id="332" r:id="rId54"/>
    <p:sldId id="333" r:id="rId55"/>
    <p:sldId id="272" r:id="rId56"/>
    <p:sldId id="273" r:id="rId57"/>
    <p:sldId id="334" r:id="rId58"/>
    <p:sldId id="274" r:id="rId59"/>
    <p:sldId id="335" r:id="rId60"/>
    <p:sldId id="275" r:id="rId61"/>
    <p:sldId id="276" r:id="rId62"/>
    <p:sldId id="277" r:id="rId63"/>
    <p:sldId id="278" r:id="rId64"/>
    <p:sldId id="279" r:id="rId65"/>
    <p:sldId id="280" r:id="rId66"/>
    <p:sldId id="281" r:id="rId67"/>
    <p:sldId id="282" r:id="rId68"/>
    <p:sldId id="283" r:id="rId69"/>
    <p:sldId id="284" r:id="rId70"/>
    <p:sldId id="285" r:id="rId71"/>
    <p:sldId id="286" r:id="rId72"/>
    <p:sldId id="287" r:id="rId73"/>
    <p:sldId id="288" r:id="rId74"/>
    <p:sldId id="289" r:id="rId75"/>
    <p:sldId id="290" r:id="rId76"/>
    <p:sldId id="291" r:id="rId77"/>
    <p:sldId id="292" r:id="rId78"/>
    <p:sldId id="293" r:id="rId79"/>
    <p:sldId id="294" r:id="rId80"/>
    <p:sldId id="295" r:id="rId81"/>
    <p:sldId id="296" r:id="rId82"/>
  </p:sldIdLst>
  <p:sldSz cx="8839200" cy="62357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64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9"/>
  </p:normalViewPr>
  <p:slideViewPr>
    <p:cSldViewPr snapToGrid="0" snapToObjects="1">
      <p:cViewPr varScale="1">
        <p:scale>
          <a:sx n="96" d="100"/>
          <a:sy n="96" d="100"/>
        </p:scale>
        <p:origin x="512" y="176"/>
      </p:cViewPr>
      <p:guideLst>
        <p:guide orient="horz" pos="1964"/>
        <p:guide pos="27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32997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e18d8125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e18d81253_1_3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e18d81253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e18d81253_1_10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e18d81253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e18d81253_1_1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e18d81253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e18d81253_1_1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e18d8125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e18d81253_1_17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e18d81253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e18d81253_1_18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e18d81253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e18d81253_1_18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e18d81253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e18d81253_1_193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e18d81253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e18d81253_2_65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e18d81253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e18d81253_2_115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e18d81253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e18d81253_1_31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e18d81253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e18d81253_1_31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e18d81253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e18d81253_1_32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e18d81253_1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e18d81253_1_32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e18d81253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e18d81253_1_33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4e18d81253_1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4e18d81253_1_439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e18d81253_1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e18d81253_1_444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e18d81253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e18d81253_1_55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e18d81253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e18d81253_1_127:notes"/>
          <p:cNvSpPr txBox="1">
            <a:spLocks noGrp="1"/>
          </p:cNvSpPr>
          <p:nvPr>
            <p:ph type="body" idx="1"/>
          </p:nvPr>
        </p:nvSpPr>
        <p:spPr>
          <a:xfrm>
            <a:off x="755968" y="5078605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801688"/>
            <a:ext cx="56816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76885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2"/>
          </p:nvPr>
        </p:nvSpPr>
        <p:spPr>
          <a:xfrm>
            <a:off x="575280" y="3633120"/>
            <a:ext cx="76885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3"/>
          </p:nvPr>
        </p:nvSpPr>
        <p:spPr>
          <a:xfrm>
            <a:off x="57528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4"/>
          </p:nvPr>
        </p:nvSpPr>
        <p:spPr>
          <a:xfrm>
            <a:off x="451512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3174840" y="159264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3"/>
          </p:nvPr>
        </p:nvSpPr>
        <p:spPr>
          <a:xfrm>
            <a:off x="5774400" y="159264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4"/>
          </p:nvPr>
        </p:nvSpPr>
        <p:spPr>
          <a:xfrm>
            <a:off x="575280" y="363312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5"/>
          </p:nvPr>
        </p:nvSpPr>
        <p:spPr>
          <a:xfrm>
            <a:off x="3174840" y="363312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6"/>
          </p:nvPr>
        </p:nvSpPr>
        <p:spPr>
          <a:xfrm>
            <a:off x="5774400" y="363312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3901" y="3421213"/>
            <a:ext cx="6701336" cy="10926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901" y="4724295"/>
            <a:ext cx="6701335" cy="76759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32483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3"/>
          </p:nvPr>
        </p:nvSpPr>
        <p:spPr>
          <a:xfrm>
            <a:off x="451512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575280" y="1592640"/>
            <a:ext cx="76885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76885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75280" y="1592640"/>
            <a:ext cx="76885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592920" y="106200"/>
            <a:ext cx="7652880" cy="599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3"/>
          </p:nvPr>
        </p:nvSpPr>
        <p:spPr>
          <a:xfrm>
            <a:off x="57528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3"/>
          </p:nvPr>
        </p:nvSpPr>
        <p:spPr>
          <a:xfrm>
            <a:off x="575280" y="3633120"/>
            <a:ext cx="76885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76885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2"/>
          </p:nvPr>
        </p:nvSpPr>
        <p:spPr>
          <a:xfrm>
            <a:off x="575280" y="3633120"/>
            <a:ext cx="76885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3"/>
          </p:nvPr>
        </p:nvSpPr>
        <p:spPr>
          <a:xfrm>
            <a:off x="57528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4"/>
          </p:nvPr>
        </p:nvSpPr>
        <p:spPr>
          <a:xfrm>
            <a:off x="451512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2"/>
          </p:nvPr>
        </p:nvSpPr>
        <p:spPr>
          <a:xfrm>
            <a:off x="3174840" y="159264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3"/>
          </p:nvPr>
        </p:nvSpPr>
        <p:spPr>
          <a:xfrm>
            <a:off x="5774400" y="159264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4"/>
          </p:nvPr>
        </p:nvSpPr>
        <p:spPr>
          <a:xfrm>
            <a:off x="575280" y="363312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5"/>
          </p:nvPr>
        </p:nvSpPr>
        <p:spPr>
          <a:xfrm>
            <a:off x="3174840" y="363312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6"/>
          </p:nvPr>
        </p:nvSpPr>
        <p:spPr>
          <a:xfrm>
            <a:off x="5774400" y="363312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1"/>
          </p:nvPr>
        </p:nvSpPr>
        <p:spPr>
          <a:xfrm>
            <a:off x="575280" y="1592640"/>
            <a:ext cx="76885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76885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76885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>
            <a:spLocks noGrp="1"/>
          </p:cNvSpPr>
          <p:nvPr>
            <p:ph type="subTitle" idx="1"/>
          </p:nvPr>
        </p:nvSpPr>
        <p:spPr>
          <a:xfrm>
            <a:off x="592920" y="106200"/>
            <a:ext cx="7652880" cy="599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body" idx="3"/>
          </p:nvPr>
        </p:nvSpPr>
        <p:spPr>
          <a:xfrm>
            <a:off x="57528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body" idx="3"/>
          </p:nvPr>
        </p:nvSpPr>
        <p:spPr>
          <a:xfrm>
            <a:off x="451512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6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body" idx="3"/>
          </p:nvPr>
        </p:nvSpPr>
        <p:spPr>
          <a:xfrm>
            <a:off x="575280" y="3633120"/>
            <a:ext cx="76885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76885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7"/>
          <p:cNvSpPr txBox="1">
            <a:spLocks noGrp="1"/>
          </p:cNvSpPr>
          <p:nvPr>
            <p:ph type="body" idx="2"/>
          </p:nvPr>
        </p:nvSpPr>
        <p:spPr>
          <a:xfrm>
            <a:off x="575280" y="3633120"/>
            <a:ext cx="76885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body" idx="3"/>
          </p:nvPr>
        </p:nvSpPr>
        <p:spPr>
          <a:xfrm>
            <a:off x="57528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body" idx="4"/>
          </p:nvPr>
        </p:nvSpPr>
        <p:spPr>
          <a:xfrm>
            <a:off x="451512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9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9"/>
          <p:cNvSpPr txBox="1">
            <a:spLocks noGrp="1"/>
          </p:cNvSpPr>
          <p:nvPr>
            <p:ph type="body" idx="2"/>
          </p:nvPr>
        </p:nvSpPr>
        <p:spPr>
          <a:xfrm>
            <a:off x="3174840" y="159264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body" idx="3"/>
          </p:nvPr>
        </p:nvSpPr>
        <p:spPr>
          <a:xfrm>
            <a:off x="5774400" y="159264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body" idx="4"/>
          </p:nvPr>
        </p:nvSpPr>
        <p:spPr>
          <a:xfrm>
            <a:off x="575280" y="363312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9"/>
          <p:cNvSpPr txBox="1">
            <a:spLocks noGrp="1"/>
          </p:cNvSpPr>
          <p:nvPr>
            <p:ph type="body" idx="5"/>
          </p:nvPr>
        </p:nvSpPr>
        <p:spPr>
          <a:xfrm>
            <a:off x="3174840" y="363312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body" idx="6"/>
          </p:nvPr>
        </p:nvSpPr>
        <p:spPr>
          <a:xfrm>
            <a:off x="5774400" y="3633120"/>
            <a:ext cx="247536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ctrTitle"/>
          </p:nvPr>
        </p:nvSpPr>
        <p:spPr>
          <a:xfrm>
            <a:off x="301318" y="902682"/>
            <a:ext cx="8236500" cy="24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0" name="Google Shape;210;p41"/>
          <p:cNvSpPr txBox="1">
            <a:spLocks noGrp="1"/>
          </p:cNvSpPr>
          <p:nvPr>
            <p:ph type="subTitle" idx="1"/>
          </p:nvPr>
        </p:nvSpPr>
        <p:spPr>
          <a:xfrm>
            <a:off x="301310" y="3435939"/>
            <a:ext cx="8236500" cy="96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1" name="Google Shape;211;p41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>
            <a:spLocks noGrp="1"/>
          </p:cNvSpPr>
          <p:nvPr>
            <p:ph type="title"/>
          </p:nvPr>
        </p:nvSpPr>
        <p:spPr>
          <a:xfrm>
            <a:off x="301310" y="2607574"/>
            <a:ext cx="8236500" cy="10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4" name="Google Shape;214;p42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>
            <a:spLocks noGrp="1"/>
          </p:cNvSpPr>
          <p:nvPr>
            <p:ph type="title"/>
          </p:nvPr>
        </p:nvSpPr>
        <p:spPr>
          <a:xfrm>
            <a:off x="301310" y="539524"/>
            <a:ext cx="8236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body" idx="1"/>
          </p:nvPr>
        </p:nvSpPr>
        <p:spPr>
          <a:xfrm>
            <a:off x="301310" y="1397198"/>
            <a:ext cx="3866700" cy="4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2" name="Google Shape;222;p44"/>
          <p:cNvSpPr txBox="1">
            <a:spLocks noGrp="1"/>
          </p:cNvSpPr>
          <p:nvPr>
            <p:ph type="body" idx="2"/>
          </p:nvPr>
        </p:nvSpPr>
        <p:spPr>
          <a:xfrm>
            <a:off x="4671320" y="1397198"/>
            <a:ext cx="3866700" cy="4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3" name="Google Shape;223;p44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>
            <a:spLocks noGrp="1"/>
          </p:cNvSpPr>
          <p:nvPr>
            <p:ph type="title"/>
          </p:nvPr>
        </p:nvSpPr>
        <p:spPr>
          <a:xfrm>
            <a:off x="301310" y="539524"/>
            <a:ext cx="8236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>
            <a:spLocks noGrp="1"/>
          </p:cNvSpPr>
          <p:nvPr>
            <p:ph type="title"/>
          </p:nvPr>
        </p:nvSpPr>
        <p:spPr>
          <a:xfrm>
            <a:off x="301310" y="673579"/>
            <a:ext cx="2714400" cy="91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9" name="Google Shape;229;p46"/>
          <p:cNvSpPr txBox="1">
            <a:spLocks noGrp="1"/>
          </p:cNvSpPr>
          <p:nvPr>
            <p:ph type="body" idx="1"/>
          </p:nvPr>
        </p:nvSpPr>
        <p:spPr>
          <a:xfrm>
            <a:off x="301310" y="1684676"/>
            <a:ext cx="2714400" cy="3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0" name="Google Shape;230;p46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7"/>
          <p:cNvSpPr txBox="1">
            <a:spLocks noGrp="1"/>
          </p:cNvSpPr>
          <p:nvPr>
            <p:ph type="title"/>
          </p:nvPr>
        </p:nvSpPr>
        <p:spPr>
          <a:xfrm>
            <a:off x="473908" y="545737"/>
            <a:ext cx="6155400" cy="49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/>
          <p:nvPr/>
        </p:nvSpPr>
        <p:spPr>
          <a:xfrm>
            <a:off x="4419600" y="-152"/>
            <a:ext cx="4419600" cy="623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8"/>
          <p:cNvSpPr txBox="1">
            <a:spLocks noGrp="1"/>
          </p:cNvSpPr>
          <p:nvPr>
            <p:ph type="title"/>
          </p:nvPr>
        </p:nvSpPr>
        <p:spPr>
          <a:xfrm>
            <a:off x="256650" y="1495034"/>
            <a:ext cx="3910500" cy="179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7" name="Google Shape;237;p48"/>
          <p:cNvSpPr txBox="1">
            <a:spLocks noGrp="1"/>
          </p:cNvSpPr>
          <p:nvPr>
            <p:ph type="subTitle" idx="1"/>
          </p:nvPr>
        </p:nvSpPr>
        <p:spPr>
          <a:xfrm>
            <a:off x="256650" y="3398296"/>
            <a:ext cx="39105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8" name="Google Shape;238;p48"/>
          <p:cNvSpPr txBox="1">
            <a:spLocks noGrp="1"/>
          </p:cNvSpPr>
          <p:nvPr>
            <p:ph type="body" idx="2"/>
          </p:nvPr>
        </p:nvSpPr>
        <p:spPr>
          <a:xfrm>
            <a:off x="4774850" y="877829"/>
            <a:ext cx="3709200" cy="44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48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9"/>
          <p:cNvSpPr txBox="1">
            <a:spLocks noGrp="1"/>
          </p:cNvSpPr>
          <p:nvPr>
            <p:ph type="body" idx="1"/>
          </p:nvPr>
        </p:nvSpPr>
        <p:spPr>
          <a:xfrm>
            <a:off x="301310" y="5128919"/>
            <a:ext cx="5798700" cy="7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42" name="Google Shape;242;p49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>
            <a:spLocks noGrp="1"/>
          </p:cNvSpPr>
          <p:nvPr>
            <p:ph type="title" hasCustomPrompt="1"/>
          </p:nvPr>
        </p:nvSpPr>
        <p:spPr>
          <a:xfrm>
            <a:off x="301310" y="1341006"/>
            <a:ext cx="8236500" cy="2380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5" name="Google Shape;245;p50"/>
          <p:cNvSpPr txBox="1">
            <a:spLocks noGrp="1"/>
          </p:cNvSpPr>
          <p:nvPr>
            <p:ph type="body" idx="1"/>
          </p:nvPr>
        </p:nvSpPr>
        <p:spPr>
          <a:xfrm>
            <a:off x="301310" y="3821586"/>
            <a:ext cx="8236500" cy="1577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50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1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>
            <a:off x="592920" y="106200"/>
            <a:ext cx="7652880" cy="599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3"/>
          </p:nvPr>
        </p:nvSpPr>
        <p:spPr>
          <a:xfrm>
            <a:off x="57528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3"/>
          </p:nvPr>
        </p:nvSpPr>
        <p:spPr>
          <a:xfrm>
            <a:off x="4515120" y="363312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4515120" y="1592640"/>
            <a:ext cx="37519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3"/>
          </p:nvPr>
        </p:nvSpPr>
        <p:spPr>
          <a:xfrm>
            <a:off x="575280" y="3633120"/>
            <a:ext cx="768852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5280" y="1592640"/>
            <a:ext cx="76885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005280" y="5799240"/>
            <a:ext cx="2828520" cy="36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442080" y="5799240"/>
            <a:ext cx="2032920" cy="31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364080" y="5799240"/>
            <a:ext cx="2032920" cy="31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9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592920" y="106200"/>
            <a:ext cx="7652880" cy="129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ftr" idx="11"/>
          </p:nvPr>
        </p:nvSpPr>
        <p:spPr>
          <a:xfrm>
            <a:off x="3005280" y="5799240"/>
            <a:ext cx="2828520" cy="36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442080" y="5799240"/>
            <a:ext cx="2032920" cy="31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364080" y="5799240"/>
            <a:ext cx="2032920" cy="31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441720" y="1459080"/>
            <a:ext cx="7954560" cy="3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>
            <a:off x="504360" y="2052360"/>
            <a:ext cx="7955280" cy="17953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27"/>
          <p:cNvSpPr txBox="1">
            <a:spLocks noGrp="1"/>
          </p:cNvSpPr>
          <p:nvPr>
            <p:ph type="ftr" idx="11"/>
          </p:nvPr>
        </p:nvSpPr>
        <p:spPr>
          <a:xfrm>
            <a:off x="3005280" y="5799240"/>
            <a:ext cx="2828520" cy="36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442080" y="5799240"/>
            <a:ext cx="2032920" cy="31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6364080" y="5799240"/>
            <a:ext cx="2032920" cy="311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441720" y="248760"/>
            <a:ext cx="7954560" cy="104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441720" y="1459080"/>
            <a:ext cx="7954560" cy="3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>
            <a:spLocks noGrp="1"/>
          </p:cNvSpPr>
          <p:nvPr>
            <p:ph type="title"/>
          </p:nvPr>
        </p:nvSpPr>
        <p:spPr>
          <a:xfrm>
            <a:off x="301310" y="539524"/>
            <a:ext cx="82365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40"/>
          <p:cNvSpPr txBox="1">
            <a:spLocks noGrp="1"/>
          </p:cNvSpPr>
          <p:nvPr>
            <p:ph type="body" idx="1"/>
          </p:nvPr>
        </p:nvSpPr>
        <p:spPr>
          <a:xfrm>
            <a:off x="301310" y="1397198"/>
            <a:ext cx="8236500" cy="4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40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bert/" TargetMode="External"/><Relationship Id="rId3" Type="http://schemas.openxmlformats.org/officeDocument/2006/relationships/hyperlink" Target="http://nlp.seas.harvard.edu/2018/04/03/attention.ht" TargetMode="External"/><Relationship Id="rId7" Type="http://schemas.openxmlformats.org/officeDocument/2006/relationships/hyperlink" Target="https://medium.com/dissecting-bert%E2%80%8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s://yashuseth.blog/2018/06/17/understanding-universal-language-model-fine-tuning-ulmfit/" TargetMode="External"/><Relationship Id="rId5" Type="http://schemas.openxmlformats.org/officeDocument/2006/relationships/hyperlink" Target="https://www.mihaileric.com/posts/deep-contextualized-word-representations-elmo/" TargetMode="External"/><Relationship Id="rId4" Type="http://schemas.openxmlformats.org/officeDocument/2006/relationships/hyperlink" Target="http://jalammar.github.io/illustrated-transform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2940" y="1186803"/>
            <a:ext cx="7513320" cy="138571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Deep Learning for Natural Language Processing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Lecture 4: Pre-trained Language Model</a:t>
            </a:r>
            <a:endParaRPr lang="en-US" dirty="0">
              <a:solidFill>
                <a:srgbClr val="0000FF"/>
              </a:solidFill>
              <a:latin typeface="Comic Sans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1165" y="3126798"/>
            <a:ext cx="7184067" cy="2124757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Quan </a:t>
            </a:r>
            <a:r>
              <a:rPr lang="en-US" dirty="0" err="1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Thanh</a:t>
            </a:r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 Tho</a:t>
            </a: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Faculty of Computer Science and Engineering</a:t>
            </a:r>
          </a:p>
          <a:p>
            <a:pPr eaLnBrk="1" hangingPunct="1"/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Back </a:t>
            </a:r>
            <a:r>
              <a:rPr lang="en-US" dirty="0" err="1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Khoa</a:t>
            </a:r>
            <a:r>
              <a:rPr lang="en-US" dirty="0">
                <a:solidFill>
                  <a:srgbClr val="0000FF"/>
                </a:solidFill>
                <a:latin typeface="Comic Sans MS" charset="0"/>
                <a:ea typeface="ＭＳ Ｐゴシック" charset="0"/>
                <a:cs typeface="ＭＳ Ｐゴシック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859193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Neural-based Milestones for NLP</a:t>
            </a:r>
          </a:p>
        </p:txBody>
      </p:sp>
      <p:sp>
        <p:nvSpPr>
          <p:cNvPr id="337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2973311-C193-A14F-A8A0-7D3140434D51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10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3379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1247140"/>
            <a:ext cx="5070263" cy="363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98603" y="1732139"/>
            <a:ext cx="2798621" cy="2672301"/>
          </a:xfrm>
          <a:prstGeom prst="rect">
            <a:avLst/>
          </a:prstGeom>
        </p:spPr>
        <p:txBody>
          <a:bodyPr wrap="none" lIns="86136" tIns="43068" rIns="86136" bIns="43068">
            <a:spAutoFit/>
          </a:bodyPr>
          <a:lstStyle/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Character-based representations</a:t>
            </a: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 Adversarial learning</a:t>
            </a: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 Reinforcement learning</a:t>
            </a:r>
          </a:p>
          <a:p>
            <a:pPr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  <a:p>
            <a:pPr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Conditional random fields</a:t>
            </a: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Bleu</a:t>
            </a: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Latent </a:t>
            </a:r>
            <a:r>
              <a:rPr lang="en-US" dirty="0" err="1">
                <a:ln>
                  <a:solidFill>
                    <a:srgbClr val="000000"/>
                  </a:solidFill>
                </a:ln>
              </a:rPr>
              <a:t>Dirichlet</a:t>
            </a:r>
            <a:r>
              <a:rPr lang="en-US" dirty="0">
                <a:ln>
                  <a:solidFill>
                    <a:srgbClr val="000000"/>
                  </a:solidFill>
                </a:ln>
              </a:rPr>
              <a:t> Allocation</a:t>
            </a: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Wikipedia exploitation</a:t>
            </a:r>
          </a:p>
          <a:p>
            <a:pPr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  <a:p>
            <a:pPr>
              <a:defRPr/>
            </a:pPr>
            <a:endParaRPr lang="en-US" dirty="0">
              <a:ln>
                <a:solidFill>
                  <a:srgbClr val="000000"/>
                </a:solidFill>
              </a:ln>
            </a:endParaRPr>
          </a:p>
          <a:p>
            <a:pPr>
              <a:defRPr/>
            </a:pPr>
            <a:r>
              <a:rPr lang="en-US" dirty="0">
                <a:ln>
                  <a:solidFill>
                    <a:srgbClr val="000000"/>
                  </a:solidFill>
                </a:ln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273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Pre-trained Neural Language Model</a:t>
            </a:r>
          </a:p>
        </p:txBody>
      </p:sp>
      <p:sp>
        <p:nvSpPr>
          <p:cNvPr id="552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47E7F39-47CB-C94E-A5C6-D26E02EFA635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11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55299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4295705"/>
            <a:ext cx="8053493" cy="172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Google Shape;104;p1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7855"/>
            <a:ext cx="8691880" cy="325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45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02E58E4-5B1F-8543-81BB-B2219A4A311C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12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5632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450356"/>
            <a:ext cx="8090323" cy="53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05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95574E-F833-6748-B1D1-FCBF4B79F43F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13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573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346428"/>
            <a:ext cx="7660640" cy="553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42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Intuition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>
          <a:xfrm>
            <a:off x="515620" y="1316426"/>
            <a:ext cx="7257045" cy="704403"/>
          </a:xfrm>
        </p:spPr>
        <p:txBody>
          <a:bodyPr/>
          <a:lstStyle/>
          <a:p>
            <a:r>
              <a:rPr lang="en-US">
                <a:latin typeface="Times New Roman" charset="0"/>
              </a:rPr>
              <a:t>Sua pediasure giá bnhju vay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993E63-C4F9-8346-A292-775005FB491A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14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3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Intuition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515620" y="1316426"/>
            <a:ext cx="7257045" cy="704403"/>
          </a:xfrm>
        </p:spPr>
        <p:txBody>
          <a:bodyPr/>
          <a:lstStyle/>
          <a:p>
            <a:r>
              <a:rPr lang="en-US">
                <a:latin typeface="Times New Roman" charset="0"/>
              </a:rPr>
              <a:t>Sua pediasure giá bnhju vay</a:t>
            </a:r>
            <a:br>
              <a:rPr lang="en-US">
                <a:latin typeface="Times New Roman" charset="0"/>
              </a:rPr>
            </a:br>
            <a:r>
              <a:rPr lang="en-US">
                <a:latin typeface="Times New Roman" charset="0"/>
              </a:rPr>
              <a:t>--------------------</a:t>
            </a:r>
          </a:p>
          <a:p>
            <a:r>
              <a:rPr lang="en-US">
                <a:latin typeface="Times New Roman" charset="0"/>
              </a:rPr>
              <a:t>Cái này giá </a:t>
            </a:r>
            <a:r>
              <a:rPr lang="en-US">
                <a:solidFill>
                  <a:srgbClr val="0000FF"/>
                </a:solidFill>
                <a:latin typeface="Times New Roman" charset="0"/>
              </a:rPr>
              <a:t>bao nhiêu</a:t>
            </a:r>
            <a:r>
              <a:rPr lang="en-US">
                <a:latin typeface="Times New Roman" charset="0"/>
              </a:rPr>
              <a:t> vậy</a:t>
            </a:r>
          </a:p>
          <a:p>
            <a:r>
              <a:rPr lang="en-US">
                <a:latin typeface="Times New Roman" charset="0"/>
              </a:rPr>
              <a:t>Giá nó bao nhiêu</a:t>
            </a:r>
          </a:p>
          <a:p>
            <a:endParaRPr lang="en-US">
              <a:latin typeface="Times New Roman" charset="0"/>
            </a:endParaRPr>
          </a:p>
          <a:p>
            <a:r>
              <a:rPr lang="en-US">
                <a:solidFill>
                  <a:srgbClr val="0000FF"/>
                </a:solidFill>
                <a:latin typeface="Times New Roman" charset="0"/>
              </a:rPr>
              <a:t>Bao nhiêu </a:t>
            </a:r>
            <a:r>
              <a:rPr lang="en-US">
                <a:latin typeface="Times New Roman" charset="0"/>
              </a:rPr>
              <a:t>một hộp sữa vậy</a:t>
            </a:r>
          </a:p>
          <a:p>
            <a:r>
              <a:rPr lang="en-US">
                <a:latin typeface="Times New Roman" charset="0"/>
              </a:rPr>
              <a:t>Giá hộp sữa </a:t>
            </a:r>
            <a:r>
              <a:rPr lang="en-US">
                <a:solidFill>
                  <a:srgbClr val="0000FF"/>
                </a:solidFill>
                <a:latin typeface="Times New Roman" charset="0"/>
              </a:rPr>
              <a:t>bao nhiêu</a:t>
            </a:r>
          </a:p>
          <a:p>
            <a:r>
              <a:rPr lang="en-US">
                <a:latin typeface="Times New Roman" charset="0"/>
              </a:rPr>
              <a:t>Giá hộp này </a:t>
            </a:r>
            <a:r>
              <a:rPr lang="en-US">
                <a:solidFill>
                  <a:srgbClr val="0000FF"/>
                </a:solidFill>
                <a:latin typeface="Times New Roman" charset="0"/>
              </a:rPr>
              <a:t>bnhju</a:t>
            </a:r>
          </a:p>
          <a:p>
            <a:r>
              <a:rPr lang="en-US">
                <a:solidFill>
                  <a:srgbClr val="0000FF"/>
                </a:solidFill>
                <a:latin typeface="Times New Roman" charset="0"/>
              </a:rPr>
              <a:t>Bnhju</a:t>
            </a:r>
            <a:r>
              <a:rPr lang="en-US">
                <a:latin typeface="Times New Roman" charset="0"/>
              </a:rPr>
              <a:t> thì bán được</a:t>
            </a:r>
            <a:br>
              <a:rPr lang="en-US">
                <a:latin typeface="Times New Roman" charset="0"/>
              </a:rPr>
            </a:br>
            <a:endParaRPr lang="en-US">
              <a:latin typeface="Times New Roman" charset="0"/>
            </a:endParaRPr>
          </a:p>
          <a:p>
            <a:endParaRPr lang="en-US">
              <a:latin typeface="Times New Roman" charset="0"/>
            </a:endParaRPr>
          </a:p>
          <a:p>
            <a:endParaRPr lang="en-US">
              <a:latin typeface="Times New Roman" charset="0"/>
            </a:endParaRPr>
          </a:p>
          <a:p>
            <a:endParaRPr lang="en-US">
              <a:latin typeface="Times New Roman" charset="0"/>
            </a:endParaRP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A440CC-CB08-484B-9A0D-52AB2F3788E4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15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473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Case Studies</a:t>
            </a:r>
          </a:p>
        </p:txBody>
      </p:sp>
      <p:sp>
        <p:nvSpPr>
          <p:cNvPr id="583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22CE802-462D-DF49-807E-F3C884FC6B50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16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58371" name="Google Shape;60;p14"/>
          <p:cNvSpPr txBox="1">
            <a:spLocks/>
          </p:cNvSpPr>
          <p:nvPr/>
        </p:nvSpPr>
        <p:spPr bwMode="auto">
          <a:xfrm>
            <a:off x="368301" y="1524282"/>
            <a:ext cx="8236109" cy="310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86122" tIns="86122" rIns="86122" bIns="86122"/>
          <a:lstStyle/>
          <a:p>
            <a:pPr eaLnBrk="0" hangingPunct="0">
              <a:lnSpc>
                <a:spcPct val="95000"/>
              </a:lnSpc>
            </a:pPr>
            <a:r>
              <a:rPr lang="en-US" sz="2700">
                <a:latin typeface="Times New Roman" charset="0"/>
                <a:cs typeface="Arial Unicode MS" charset="0"/>
              </a:rPr>
              <a:t>Language model</a:t>
            </a:r>
          </a:p>
          <a:p>
            <a:pPr eaLnBrk="0" hangingPunct="0">
              <a:lnSpc>
                <a:spcPct val="95000"/>
              </a:lnSpc>
            </a:pPr>
            <a:r>
              <a:rPr lang="en-US" sz="2700">
                <a:latin typeface="Times New Roman" charset="0"/>
                <a:cs typeface="Arial Unicode MS" charset="0"/>
              </a:rPr>
              <a:t>Intent classification</a:t>
            </a:r>
          </a:p>
          <a:p>
            <a:pPr eaLnBrk="0" hangingPunct="0">
              <a:lnSpc>
                <a:spcPct val="95000"/>
              </a:lnSpc>
            </a:pPr>
            <a:r>
              <a:rPr lang="en-US" sz="2700">
                <a:latin typeface="Times New Roman" charset="0"/>
                <a:cs typeface="Arial Unicode MS" charset="0"/>
              </a:rPr>
              <a:t>NER tagging</a:t>
            </a:r>
          </a:p>
          <a:p>
            <a:pPr eaLnBrk="0" hangingPunct="0">
              <a:lnSpc>
                <a:spcPct val="95000"/>
              </a:lnSpc>
              <a:spcBef>
                <a:spcPts val="1507"/>
              </a:spcBef>
              <a:spcAft>
                <a:spcPts val="1507"/>
              </a:spcAft>
            </a:pPr>
            <a:endParaRPr lang="en-US" sz="2700"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444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2"/>
          <p:cNvSpPr txBox="1"/>
          <p:nvPr/>
        </p:nvSpPr>
        <p:spPr>
          <a:xfrm>
            <a:off x="46376" y="1017461"/>
            <a:ext cx="8256000" cy="3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dirty="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BERT: Pre-training of Deep Bidirectional Transformers for Language Understanding​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254" name="Google Shape;254;p52"/>
          <p:cNvSpPr txBox="1"/>
          <p:nvPr/>
        </p:nvSpPr>
        <p:spPr>
          <a:xfrm>
            <a:off x="1462301" y="2889444"/>
            <a:ext cx="54243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Devlin et al., 2018 (Google AI Language)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​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55" name="Google Shape;255;p52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56" name="Google Shape;256;p52"/>
          <p:cNvSpPr txBox="1"/>
          <p:nvPr/>
        </p:nvSpPr>
        <p:spPr>
          <a:xfrm>
            <a:off x="2862687" y="3872565"/>
            <a:ext cx="2480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NLP course </a:t>
            </a:r>
            <a:endParaRPr sz="18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3"/>
          <p:cNvSpPr txBox="1"/>
          <p:nvPr/>
        </p:nvSpPr>
        <p:spPr>
          <a:xfrm>
            <a:off x="592926" y="407875"/>
            <a:ext cx="24060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3"/>
          <p:cNvSpPr txBox="1"/>
          <p:nvPr/>
        </p:nvSpPr>
        <p:spPr>
          <a:xfrm>
            <a:off x="592925" y="1513450"/>
            <a:ext cx="5069700" cy="30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241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Research context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203200" algn="l" rtl="0">
              <a:lnSpc>
                <a:spcPct val="100000"/>
              </a:lnSpc>
              <a:spcBef>
                <a:spcPts val="62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Main ideas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203200" algn="l" rtl="0">
              <a:lnSpc>
                <a:spcPct val="100000"/>
              </a:lnSpc>
              <a:spcBef>
                <a:spcPts val="64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203200" algn="l" rtl="0">
              <a:lnSpc>
                <a:spcPct val="100000"/>
              </a:lnSpc>
              <a:spcBef>
                <a:spcPts val="746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Experiments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203200" algn="l" rtl="0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Conclusions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3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/>
          <p:nvPr/>
        </p:nvSpPr>
        <p:spPr>
          <a:xfrm>
            <a:off x="592927" y="407875"/>
            <a:ext cx="53631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Research context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4"/>
          <p:cNvSpPr txBox="1"/>
          <p:nvPr/>
        </p:nvSpPr>
        <p:spPr>
          <a:xfrm>
            <a:off x="411150" y="1272300"/>
            <a:ext cx="8149500" cy="3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2875" rIns="0" bIns="0" anchor="t" anchorCtr="0">
            <a:noAutofit/>
          </a:bodyPr>
          <a:lstStyle/>
          <a:p>
            <a:pPr marL="241200" marR="0" lvl="0" indent="-165100" algn="l" rtl="0">
              <a:lnSpc>
                <a:spcPct val="967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Language model</a:t>
            </a:r>
            <a:r>
              <a:rPr lang="en-US" sz="18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pre-training has been used to improve many NLP tasks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1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ELMo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(Peters et al., 2018)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164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OpenAI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GPT (Radford et al., 2018)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18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ULMFit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(Howard and Rudder, 2018)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165100" algn="l" rtl="0">
              <a:lnSpc>
                <a:spcPct val="96071"/>
              </a:lnSpc>
              <a:spcBef>
                <a:spcPts val="96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Two existing strategies for applying pre-trained language</a:t>
            </a:r>
            <a:r>
              <a:rPr lang="en-US" sz="18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representations to downstream tasks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95791"/>
              </a:lnSpc>
              <a:spcBef>
                <a:spcPts val="52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Feature-based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include pre-trained representations as  additional features (e.g.,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ELMo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80000"/>
              </a:lnSpc>
              <a:spcBef>
                <a:spcPts val="5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1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Fine-</a:t>
            </a:r>
            <a:r>
              <a:rPr lang="en-US" sz="1800" b="0" i="1" u="none" strike="noStrike" cap="none" dirty="0" err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tunning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introduce task-specific parameters and  fine-tune the pre-trained parameters (e.g.,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OpenAI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GPT,</a:t>
            </a:r>
            <a:r>
              <a:rPr lang="en-US" sz="18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ULMFit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4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52463" y="153988"/>
            <a:ext cx="7834312" cy="114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Times New Roman" charset="0"/>
              </a:rPr>
              <a:t>Agenda</a:t>
            </a:r>
            <a:endParaRPr lang="en-US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5975" y="1371600"/>
            <a:ext cx="7507288" cy="39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charset="0"/>
              </a:rPr>
              <a:t>GPT-2 and what we have done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charset="0"/>
              </a:rPr>
              <a:t>Practical Situation: Huge Data, Few Labeled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charset="0"/>
              </a:rPr>
              <a:t>Language Model: General Architecture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charset="0"/>
              </a:rPr>
              <a:t>Case Studies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charset="0"/>
              </a:rPr>
              <a:t>GPT, Transformer and BERT</a:t>
            </a:r>
          </a:p>
        </p:txBody>
      </p:sp>
    </p:spTree>
    <p:extLst>
      <p:ext uri="{BB962C8B-B14F-4D97-AF65-F5344CB8AC3E}">
        <p14:creationId xmlns:p14="http://schemas.microsoft.com/office/powerpoint/2010/main" val="557190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ELMO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0"/>
            <a:ext cx="3692191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7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0"/>
            <a:ext cx="6557543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4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0"/>
            <a:ext cx="7254605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24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8839200" cy="476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53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0"/>
          <p:cNvSpPr txBox="1">
            <a:spLocks noGrp="1"/>
          </p:cNvSpPr>
          <p:nvPr>
            <p:ph type="title"/>
          </p:nvPr>
        </p:nvSpPr>
        <p:spPr>
          <a:xfrm>
            <a:off x="301310" y="539524"/>
            <a:ext cx="8236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60"/>
          <p:cNvSpPr txBox="1">
            <a:spLocks noGrp="1"/>
          </p:cNvSpPr>
          <p:nvPr>
            <p:ph type="body" idx="1"/>
          </p:nvPr>
        </p:nvSpPr>
        <p:spPr>
          <a:xfrm>
            <a:off x="301310" y="1397198"/>
            <a:ext cx="8236500" cy="4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10" name="Google Shape;310;p60"/>
          <p:cNvSpPr txBox="1"/>
          <p:nvPr/>
        </p:nvSpPr>
        <p:spPr>
          <a:xfrm>
            <a:off x="0" y="0"/>
            <a:ext cx="6350100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ULMFit</a:t>
            </a:r>
            <a:endParaRPr sz="1600" b="1"/>
          </a:p>
        </p:txBody>
      </p:sp>
      <p:pic>
        <p:nvPicPr>
          <p:cNvPr id="311" name="Google Shape;3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508"/>
            <a:ext cx="8839197" cy="533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0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582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5"/>
          <p:cNvSpPr txBox="1"/>
          <p:nvPr/>
        </p:nvSpPr>
        <p:spPr>
          <a:xfrm>
            <a:off x="592925" y="407875"/>
            <a:ext cx="7963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Limitations of current techniques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5"/>
          <p:cNvSpPr txBox="1"/>
          <p:nvPr/>
        </p:nvSpPr>
        <p:spPr>
          <a:xfrm>
            <a:off x="592925" y="1592652"/>
            <a:ext cx="7604400" cy="3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350" rIns="0" bIns="0" anchor="t" anchorCtr="0">
            <a:noAutofit/>
          </a:bodyPr>
          <a:lstStyle/>
          <a:p>
            <a:pPr marL="241200" marR="0" lvl="0" indent="-203200" algn="l" rtl="0">
              <a:lnSpc>
                <a:spcPct val="1071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Language models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pre-training are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unidirectional,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they restrict the power of the pre-trained representations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2860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OpenAI GPT used left-to-right architecture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28600" algn="l" rtl="0">
              <a:lnSpc>
                <a:spcPct val="109124"/>
              </a:lnSpc>
              <a:spcBef>
                <a:spcPts val="51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ELMo concatenates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forward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and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backward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language models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203200" algn="l" rtl="0">
              <a:lnSpc>
                <a:spcPct val="110749"/>
              </a:lnSpc>
              <a:spcBef>
                <a:spcPts val="8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</a:t>
            </a:r>
            <a:r>
              <a:rPr lang="en-US" sz="2400" b="1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BERT: </a:t>
            </a:r>
            <a:r>
              <a:rPr lang="en-US" sz="2400" b="0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Bidirectional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Encoder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Representations from </a:t>
            </a:r>
            <a:r>
              <a:rPr lang="en-US" sz="2400" b="0" i="0" u="sng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Transformers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5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/>
        </p:nvSpPr>
        <p:spPr>
          <a:xfrm>
            <a:off x="103925" y="106200"/>
            <a:ext cx="8839200" cy="1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3000" rIns="0" bIns="0" anchor="t" anchorCtr="0">
            <a:noAutofit/>
          </a:bodyPr>
          <a:lstStyle/>
          <a:p>
            <a:pPr marL="12600" marR="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BERT: Bidirectional Encoder  Representations from Transformers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6"/>
          <p:cNvSpPr txBox="1"/>
          <p:nvPr/>
        </p:nvSpPr>
        <p:spPr>
          <a:xfrm>
            <a:off x="103925" y="1580925"/>
            <a:ext cx="8167500" cy="4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150" rIns="0" bIns="0" anchor="t" anchorCtr="0">
            <a:noAutofit/>
          </a:bodyPr>
          <a:lstStyle/>
          <a:p>
            <a:pPr marL="2412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Main ideas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7958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Propose a new pre-training objective so that a deep bidirectional Transformer can be trained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155600" marR="0" lvl="2" indent="-215900" algn="l" rtl="0">
              <a:lnSpc>
                <a:spcPct val="92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“masked language model” (MLM)</a:t>
            </a: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the objective is to predict the original word of a masked word based only on its context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155600" marR="0" lvl="2" indent="-21590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r>
              <a:rPr lang="en-US" sz="18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Next sentence prediction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”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165100" algn="l" rtl="0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Merits of BERT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9124"/>
              </a:lnSpc>
              <a:spcBef>
                <a:spcPts val="54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Just fine-tune BERT model for specific tasks to achieve  state-of-the-art performance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0000"/>
              </a:lnSpc>
              <a:spcBef>
                <a:spcPts val="16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 advances the state-of-the-art for eleven NLP tasks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6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 txBox="1"/>
          <p:nvPr/>
        </p:nvSpPr>
        <p:spPr>
          <a:xfrm>
            <a:off x="223700" y="1702450"/>
            <a:ext cx="8472600" cy="22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599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BERT: Bidirectional Encoder  Representations from Transformers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7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 txBox="1"/>
          <p:nvPr/>
        </p:nvSpPr>
        <p:spPr>
          <a:xfrm>
            <a:off x="592920" y="407880"/>
            <a:ext cx="4335120" cy="69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Model architecture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592920" y="1592640"/>
            <a:ext cx="7592760" cy="318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241200" marR="0" lvl="0" indent="-165100" algn="l" rtl="0">
              <a:lnSpc>
                <a:spcPct val="11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BERT’s model architecture is a multi-layer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0" algn="l" rtl="0">
              <a:lnSpc>
                <a:spcPct val="113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bidirectional Transformer encoder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(Vaswani et al., 2017) “Attention is all you need”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165100" algn="l" rtl="0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Two models with different sizes were investigated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BASE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L=12, H=768, A=12, Total Parameters=110M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155600" marR="0" lvl="2" indent="-190500" algn="l" rtl="0">
              <a:lnSpc>
                <a:spcPct val="112249"/>
              </a:lnSpc>
              <a:spcBef>
                <a:spcPts val="32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r>
              <a:rPr lang="en-US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number of layers (Transformer blocks), </a:t>
            </a:r>
            <a:r>
              <a:rPr lang="en-US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 </a:t>
            </a:r>
            <a:r>
              <a:rPr lang="en-US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is the hidden size,</a:t>
            </a:r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22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Trebuchet MS"/>
                <a:ea typeface="Trebuchet MS"/>
                <a:cs typeface="Trebuchet MS"/>
                <a:sym typeface="Trebuchet MS"/>
              </a:rPr>
              <a:t>      </a:t>
            </a:r>
            <a:r>
              <a:rPr lang="en-US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en-US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the number of self-attention heads)</a:t>
            </a:r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0000"/>
              </a:lnSpc>
              <a:spcBef>
                <a:spcPts val="2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LARGE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L=24, H=1024, A=16, Total Parameters=340M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8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9"/>
          <p:cNvSpPr txBox="1"/>
          <p:nvPr/>
        </p:nvSpPr>
        <p:spPr>
          <a:xfrm>
            <a:off x="475375" y="4310275"/>
            <a:ext cx="79833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888559" marR="0" lvl="0" indent="-1876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Differences in pre-training model architectures: BERT,  OpenAI GPT, and ELMo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9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00"/>
            <a:ext cx="8839200" cy="48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8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1"/>
          <p:cNvSpPr txBox="1"/>
          <p:nvPr/>
        </p:nvSpPr>
        <p:spPr>
          <a:xfrm>
            <a:off x="592920" y="182520"/>
            <a:ext cx="4927680" cy="69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Transformer Encoders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1"/>
          <p:cNvSpPr txBox="1"/>
          <p:nvPr/>
        </p:nvSpPr>
        <p:spPr>
          <a:xfrm>
            <a:off x="163050" y="1069675"/>
            <a:ext cx="8508000" cy="27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600" rIns="0" bIns="0" anchor="t" anchorCtr="0">
            <a:noAutofit/>
          </a:bodyPr>
          <a:lstStyle/>
          <a:p>
            <a:pPr marL="2286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Vaswani et al. (2017)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Attention is all you need</a:t>
            </a:r>
            <a:endParaRPr sz="1800" b="0" i="1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286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241200" marR="0" lvl="0" indent="-17780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Transformer is an attention-based architecture for NLP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177800" algn="l" rtl="0">
              <a:lnSpc>
                <a:spcPct val="114038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Transformer composed of two parts: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Encoding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0" algn="l" rtl="0">
              <a:lnSpc>
                <a:spcPct val="114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component and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Decoding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component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177800" algn="l" rtl="0">
              <a:lnSpc>
                <a:spcPct val="100000"/>
              </a:lnSpc>
              <a:spcBef>
                <a:spcPts val="66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 is a multi-layer bidirectional Transformer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325" y="3310475"/>
            <a:ext cx="192405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1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242" y="31509"/>
            <a:ext cx="8839200" cy="205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53" y="2082800"/>
            <a:ext cx="5860671" cy="377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64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8839200" cy="58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14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2"/>
          <p:cNvSpPr txBox="1"/>
          <p:nvPr/>
        </p:nvSpPr>
        <p:spPr>
          <a:xfrm>
            <a:off x="592920" y="407880"/>
            <a:ext cx="5340240" cy="69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Inside an Encoder Block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2"/>
          <p:cNvSpPr/>
          <p:nvPr/>
        </p:nvSpPr>
        <p:spPr>
          <a:xfrm>
            <a:off x="2207880" y="1226160"/>
            <a:ext cx="2250000" cy="42296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7" name="Google Shape;327;p62"/>
          <p:cNvSpPr txBox="1"/>
          <p:nvPr/>
        </p:nvSpPr>
        <p:spPr>
          <a:xfrm>
            <a:off x="2232726" y="5496125"/>
            <a:ext cx="51117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625" rIns="0" bIns="0" anchor="t" anchorCtr="0">
            <a:noAutofit/>
          </a:bodyPr>
          <a:lstStyle/>
          <a:p>
            <a:pPr marL="12600" marR="0" lvl="0" indent="0" algn="l" rtl="0">
              <a:lnSpc>
                <a:spcPct val="117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Source: https://medium.com/dissecting-  bert/dissecting-bert-part-1-d3c3d495cdb3</a:t>
            </a:r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4734725" y="1711452"/>
            <a:ext cx="38316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8425" rIns="0" bIns="0" anchor="t" anchorCtr="0">
            <a:noAutofit/>
          </a:bodyPr>
          <a:lstStyle/>
          <a:p>
            <a:pPr marL="12600" marR="0" lvl="0" indent="0" algn="l" rtl="0">
              <a:lnSpc>
                <a:spcPct val="117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BERT experiments, the number of blocks N was chosen to be 12 and 24.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600" marR="0" lvl="0" indent="0" algn="l" rtl="0">
              <a:lnSpc>
                <a:spcPct val="117772"/>
              </a:lnSpc>
              <a:spcBef>
                <a:spcPts val="125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Blocks do not share weights with  each other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2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9356" cy="5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3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507"/>
            <a:ext cx="8839200" cy="29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19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8839200" cy="53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15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/>
        </p:nvSpPr>
        <p:spPr>
          <a:xfrm>
            <a:off x="592920" y="255600"/>
            <a:ext cx="3107520" cy="69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Self-Attention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4"/>
          <p:cNvSpPr/>
          <p:nvPr/>
        </p:nvSpPr>
        <p:spPr>
          <a:xfrm>
            <a:off x="2287440" y="1125720"/>
            <a:ext cx="4419720" cy="4312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2" name="Google Shape;342;p64"/>
          <p:cNvSpPr txBox="1"/>
          <p:nvPr/>
        </p:nvSpPr>
        <p:spPr>
          <a:xfrm>
            <a:off x="1497240" y="5563080"/>
            <a:ext cx="6127200" cy="29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Image source: https://jalammar.github.io/illustrated-transformer/</a:t>
            </a:r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4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5"/>
          <p:cNvSpPr txBox="1"/>
          <p:nvPr/>
        </p:nvSpPr>
        <p:spPr>
          <a:xfrm>
            <a:off x="592926" y="115200"/>
            <a:ext cx="6477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Self-Attention in Detail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5"/>
          <p:cNvSpPr txBox="1"/>
          <p:nvPr/>
        </p:nvSpPr>
        <p:spPr>
          <a:xfrm>
            <a:off x="592920" y="1004400"/>
            <a:ext cx="7622640" cy="122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350" rIns="0" bIns="0" anchor="t" anchorCtr="0">
            <a:noAutofit/>
          </a:bodyPr>
          <a:lstStyle/>
          <a:p>
            <a:pPr marL="241200" marR="0" lvl="0" indent="-203200" algn="l" rtl="0">
              <a:lnSpc>
                <a:spcPct val="1071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Attention maps a query and a set of key-value pairs to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28600" algn="l" rtl="0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query, keys, and output are all vectors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85480"/>
            <a:ext cx="8534404" cy="345524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5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8839200" cy="55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0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B8E36C-6545-DF4C-9BD6-D225308A002E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4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5939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642"/>
            <a:ext cx="8839200" cy="51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673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00"/>
            <a:ext cx="8839200" cy="556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81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0"/>
            <a:ext cx="6561259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"/>
            <a:ext cx="8839200" cy="52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56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9356" cy="5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6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8839200" cy="51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50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242" y="330431"/>
            <a:ext cx="8839200" cy="23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7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9356" cy="5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7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739900"/>
            <a:ext cx="8547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07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0"/>
            <a:ext cx="7724222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14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8839200" cy="50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8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6EBB725-24FF-894A-8B9C-538CA0651301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5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6041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958"/>
            <a:ext cx="8839200" cy="553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589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0"/>
            <a:ext cx="8839200" cy="22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98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39200" cy="621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60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8"/>
          <p:cNvSpPr txBox="1"/>
          <p:nvPr/>
        </p:nvSpPr>
        <p:spPr>
          <a:xfrm>
            <a:off x="592920" y="148680"/>
            <a:ext cx="4757400" cy="69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Input Representation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8"/>
          <p:cNvSpPr/>
          <p:nvPr/>
        </p:nvSpPr>
        <p:spPr>
          <a:xfrm>
            <a:off x="739150" y="844549"/>
            <a:ext cx="7360902" cy="2270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0" name="Google Shape;370;p68"/>
          <p:cNvSpPr txBox="1"/>
          <p:nvPr/>
        </p:nvSpPr>
        <p:spPr>
          <a:xfrm>
            <a:off x="592920" y="3335815"/>
            <a:ext cx="7282800" cy="25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298440" marR="0" lvl="0" indent="-260439" algn="l" rtl="0">
              <a:lnSpc>
                <a:spcPct val="118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Token Embeddings: Use pretrained WordPiece embeddings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98440" marR="0" lvl="0" indent="-260439" algn="l" rtl="0">
              <a:lnSpc>
                <a:spcPct val="118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Position Embeddings: Use learned Position Embeddings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55640" marR="0" lvl="1" indent="-260440" algn="just" rtl="0">
              <a:lnSpc>
                <a:spcPct val="99000"/>
              </a:lnSpc>
              <a:spcBef>
                <a:spcPts val="74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Jonas Gehring, Michael Auli, David Grangier, Denis Yarats, and Yann N.  Dauphin. Convolutionalsequence to sequence learning. arXiv preprint  arXiv:1705.03122v2, 2017.</a:t>
            </a:r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98440" marR="0" lvl="0" indent="-260439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Added sentence embedding to every tokens of each sentence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98440" marR="0" lvl="0" indent="-260439" algn="l" rtl="0">
              <a:lnSpc>
                <a:spcPct val="118909"/>
              </a:lnSpc>
              <a:spcBef>
                <a:spcPts val="7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Use [CLS] for the classification tasks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98440" marR="0" lvl="0" indent="-260439" algn="l" rtl="0">
              <a:lnSpc>
                <a:spcPct val="1189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Separate sentences by using a special token [SEP]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8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9"/>
          <p:cNvSpPr txBox="1"/>
          <p:nvPr/>
        </p:nvSpPr>
        <p:spPr>
          <a:xfrm>
            <a:off x="592920" y="407880"/>
            <a:ext cx="4387680" cy="69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Task#1: Masked LM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69"/>
          <p:cNvSpPr txBox="1"/>
          <p:nvPr/>
        </p:nvSpPr>
        <p:spPr>
          <a:xfrm>
            <a:off x="592920" y="1558080"/>
            <a:ext cx="7638480" cy="3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150" rIns="0" bIns="0" anchor="t" anchorCtr="0">
            <a:noAutofit/>
          </a:bodyPr>
          <a:lstStyle/>
          <a:p>
            <a:pPr marL="2412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15% of the words are masked at random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7958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and the task is to predict the masked words based on its  left and right context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165100" algn="l" rtl="0">
              <a:lnSpc>
                <a:spcPct val="107107"/>
              </a:lnSpc>
              <a:spcBef>
                <a:spcPts val="99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Not all tokens were masked in the same way  (example sentence “My dog is hairy”)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14583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80% were replaced by the &lt;MASK&gt; token: “My dog is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&lt;MASK&gt;”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7958"/>
              </a:lnSpc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10% were replaced by a random token: “My dog is  apple”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10% were left intact: “My dog is hairy”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69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"/>
            <a:ext cx="8839200" cy="58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64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9356" cy="5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0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8839200" cy="607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85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1"/>
          <p:cNvSpPr txBox="1"/>
          <p:nvPr/>
        </p:nvSpPr>
        <p:spPr>
          <a:xfrm>
            <a:off x="592920" y="407880"/>
            <a:ext cx="5100480" cy="69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Pre-training procedure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71"/>
          <p:cNvSpPr txBox="1"/>
          <p:nvPr/>
        </p:nvSpPr>
        <p:spPr>
          <a:xfrm>
            <a:off x="592920" y="1592640"/>
            <a:ext cx="7729200" cy="412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350" rIns="0" bIns="0" anchor="t" anchorCtr="0">
            <a:noAutofit/>
          </a:bodyPr>
          <a:lstStyle/>
          <a:p>
            <a:pPr marL="241200" marR="0" lvl="0" indent="-165100" algn="l" rtl="0">
              <a:lnSpc>
                <a:spcPct val="1071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Training data: BooksCorpus (800M words) + English  Wikipedia (2,500M words)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165100" algn="l" rtl="0">
              <a:lnSpc>
                <a:spcPct val="111464"/>
              </a:lnSpc>
              <a:spcBef>
                <a:spcPts val="88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 generate each training input sequences: sample  two spans of text (A and B) from the corpus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combined length is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≤ 500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tokens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7958"/>
              </a:lnSpc>
              <a:spcBef>
                <a:spcPts val="45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50% B is the actual next sentence that follows A and 50%  of the time it is a random sentence from the corpus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165100" algn="l" rtl="0">
              <a:lnSpc>
                <a:spcPct val="107107"/>
              </a:lnSpc>
              <a:spcBef>
                <a:spcPts val="109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training loss is the sum of the mean masked LM likelihood and the mean next sentence prediction likelihood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71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9356" cy="5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72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3"/>
          <p:cNvSpPr txBox="1"/>
          <p:nvPr/>
        </p:nvSpPr>
        <p:spPr>
          <a:xfrm>
            <a:off x="592920" y="407880"/>
            <a:ext cx="5031000" cy="69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Fine-tuning procedure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73"/>
          <p:cNvSpPr txBox="1"/>
          <p:nvPr/>
        </p:nvSpPr>
        <p:spPr>
          <a:xfrm>
            <a:off x="592925" y="1672274"/>
            <a:ext cx="7258800" cy="3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150" rIns="0" bIns="0" anchor="t" anchorCtr="0">
            <a:noAutofit/>
          </a:bodyPr>
          <a:lstStyle/>
          <a:p>
            <a:pPr marL="241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 sequence-level classification task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28600" algn="l" rtl="0">
              <a:lnSpc>
                <a:spcPct val="107958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All of the parameters of BERT and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are fine-tuned jointly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203200" algn="l" rtl="0">
              <a:lnSpc>
                <a:spcPct val="107107"/>
              </a:lnSpc>
              <a:spcBef>
                <a:spcPts val="99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Most model hyperparameters are the same as in pre-training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28600" algn="l" rtl="0">
              <a:lnSpc>
                <a:spcPct val="109124"/>
              </a:lnSpc>
              <a:spcBef>
                <a:spcPts val="496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except the batch size, learning rate, and number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of training epochs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73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</a:rPr>
              <a:t>Introduction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788776" y="1247140"/>
            <a:ext cx="7257045" cy="1108569"/>
          </a:xfrm>
        </p:spPr>
        <p:txBody>
          <a:bodyPr/>
          <a:lstStyle/>
          <a:p>
            <a:r>
              <a:rPr lang="en-US">
                <a:latin typeface="Times New Roman" charset="0"/>
              </a:rPr>
              <a:t>Common situation at “big-data-based companies”</a:t>
            </a:r>
            <a:endParaRPr lang="en-US" altLang="ja-JP">
              <a:latin typeface="Times New Roman" charset="0"/>
            </a:endParaRPr>
          </a:p>
          <a:p>
            <a:r>
              <a:rPr lang="en-US">
                <a:latin typeface="Times New Roman" charset="0"/>
              </a:rPr>
              <a:t>Cheap large dataset vs. expensive </a:t>
            </a:r>
            <a:r>
              <a:rPr lang="en-US">
                <a:solidFill>
                  <a:srgbClr val="0000FF"/>
                </a:solidFill>
                <a:latin typeface="Times New Roman" charset="0"/>
              </a:rPr>
              <a:t>labeled data 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D5F502-6908-1F44-A2D3-D8671EC64E8C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6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297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60" y="2355709"/>
            <a:ext cx="4051300" cy="143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087848"/>
            <a:ext cx="3830320" cy="101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585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9356" cy="5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4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5"/>
          <p:cNvSpPr txBox="1"/>
          <p:nvPr/>
        </p:nvSpPr>
        <p:spPr>
          <a:xfrm>
            <a:off x="592920" y="407880"/>
            <a:ext cx="5031000" cy="69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Fine-tuning procedure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75"/>
          <p:cNvSpPr/>
          <p:nvPr/>
        </p:nvSpPr>
        <p:spPr>
          <a:xfrm>
            <a:off x="2314800" y="1647000"/>
            <a:ext cx="3465720" cy="2999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7" name="Google Shape;417;p75"/>
          <p:cNvSpPr txBox="1"/>
          <p:nvPr/>
        </p:nvSpPr>
        <p:spPr>
          <a:xfrm>
            <a:off x="1733750" y="4897800"/>
            <a:ext cx="63663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Single Sentence Tagging Tasks: CoNLL-2003 NER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75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3" y="0"/>
            <a:ext cx="7049812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6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3" y="0"/>
            <a:ext cx="7049812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7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3" y="0"/>
            <a:ext cx="7049812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8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9"/>
          <p:cNvSpPr txBox="1"/>
          <p:nvPr/>
        </p:nvSpPr>
        <p:spPr>
          <a:xfrm>
            <a:off x="592930" y="407875"/>
            <a:ext cx="34350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79"/>
          <p:cNvSpPr txBox="1"/>
          <p:nvPr/>
        </p:nvSpPr>
        <p:spPr>
          <a:xfrm>
            <a:off x="592925" y="1513450"/>
            <a:ext cx="43512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241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Research context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203200" algn="l" rtl="0">
              <a:lnSpc>
                <a:spcPct val="100000"/>
              </a:lnSpc>
              <a:spcBef>
                <a:spcPts val="62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Main ideas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203200" algn="l" rtl="0">
              <a:lnSpc>
                <a:spcPct val="100000"/>
              </a:lnSpc>
              <a:spcBef>
                <a:spcPts val="64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203200" algn="l" rtl="0">
              <a:lnSpc>
                <a:spcPct val="100000"/>
              </a:lnSpc>
              <a:spcBef>
                <a:spcPts val="746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Experiments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203200" algn="l" rtl="0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Conclusions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79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0"/>
          <p:cNvSpPr txBox="1"/>
          <p:nvPr/>
        </p:nvSpPr>
        <p:spPr>
          <a:xfrm>
            <a:off x="592920" y="407880"/>
            <a:ext cx="2817360" cy="69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Experiments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592925" y="1374025"/>
            <a:ext cx="7255800" cy="4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241199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GLUE (General Language Understanding Evaluation)</a:t>
            </a:r>
            <a:endParaRPr sz="1800">
              <a:solidFill>
                <a:schemeClr val="dk1"/>
              </a:solidFill>
            </a:endParaRPr>
          </a:p>
          <a:p>
            <a:pPr marL="241200" marR="0" lvl="0" indent="0" algn="l" rtl="0">
              <a:lnSpc>
                <a:spcPct val="11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benchmark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0" indent="-203200" algn="l" rtl="0">
              <a:lnSpc>
                <a:spcPct val="1073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Distribute canonical Train, Dev and Test splits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0" indent="-203200" algn="l" rtl="0">
              <a:lnSpc>
                <a:spcPct val="1122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Labels for Test set are not provided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177800" algn="l" rtl="0">
              <a:lnSpc>
                <a:spcPct val="113807"/>
              </a:lnSpc>
              <a:spcBef>
                <a:spcPts val="54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Datasets in GLUE: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073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MNLI: Multi-Genre Natural Language Inference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06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QQP: Quora Question Pairs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06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QNLI: Question Natural Language Inference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06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SST-2: Stanford Sentiment Treebank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06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CoLA: The corpus of Linguistic Acceptability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06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STS-B: The Semantic Textual Similarity Benchmark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06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MRPC: Microsoft Research Paraphrase Corpus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068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RTE: Recognizing Textual Entailment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122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WNLI: Winograd NLI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80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3" y="0"/>
            <a:ext cx="7049812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1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3" y="0"/>
            <a:ext cx="7049812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2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3" y="0"/>
            <a:ext cx="7049812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3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B583615-EF4F-8B4E-B5B5-BF6A5A900861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7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3072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20" y="138571"/>
            <a:ext cx="4272280" cy="278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" y="2632851"/>
            <a:ext cx="5883593" cy="360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2051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3" y="0"/>
            <a:ext cx="7049812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3" y="0"/>
            <a:ext cx="7049812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5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6"/>
          <p:cNvSpPr txBox="1"/>
          <p:nvPr/>
        </p:nvSpPr>
        <p:spPr>
          <a:xfrm>
            <a:off x="592927" y="407875"/>
            <a:ext cx="52491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Ablation Studies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6"/>
          <p:cNvSpPr txBox="1"/>
          <p:nvPr/>
        </p:nvSpPr>
        <p:spPr>
          <a:xfrm>
            <a:off x="592925" y="1668850"/>
            <a:ext cx="6342300" cy="28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150" rIns="0" bIns="0" anchor="t" anchorCtr="0">
            <a:noAutofit/>
          </a:bodyPr>
          <a:lstStyle/>
          <a:p>
            <a:pPr marL="241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 understand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28600" algn="l" rtl="0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Effect of Pre-training Tasks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28600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Effect of model sizes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28600" algn="l" rtl="0">
              <a:lnSpc>
                <a:spcPct val="100000"/>
              </a:lnSpc>
              <a:spcBef>
                <a:spcPts val="22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Effect of number of training steps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28600" algn="l" rtl="0">
              <a:lnSpc>
                <a:spcPct val="100000"/>
              </a:lnSpc>
              <a:spcBef>
                <a:spcPts val="24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Feature-based approach with BERT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6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3" y="0"/>
            <a:ext cx="7049812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87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93" y="0"/>
            <a:ext cx="7049812" cy="497204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88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9"/>
          <p:cNvSpPr txBox="1"/>
          <p:nvPr/>
        </p:nvSpPr>
        <p:spPr>
          <a:xfrm>
            <a:off x="592920" y="407880"/>
            <a:ext cx="2698920" cy="69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Conclusions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89"/>
          <p:cNvSpPr txBox="1"/>
          <p:nvPr/>
        </p:nvSpPr>
        <p:spPr>
          <a:xfrm>
            <a:off x="592925" y="1592650"/>
            <a:ext cx="7678500" cy="3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350" rIns="0" bIns="0" anchor="t" anchorCtr="0">
            <a:noAutofit/>
          </a:bodyPr>
          <a:lstStyle/>
          <a:p>
            <a:pPr marL="241200" marR="0" lvl="0" indent="-203200" algn="l" rtl="0">
              <a:lnSpc>
                <a:spcPct val="1071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Unsupervised pre-training (pre-training language  model) is increasingly adopted in many NLP tasks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203200" algn="l" rtl="0">
              <a:lnSpc>
                <a:spcPct val="111464"/>
              </a:lnSpc>
              <a:spcBef>
                <a:spcPts val="88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Major contribution of the paper is to propose a  deep </a:t>
            </a:r>
            <a:r>
              <a:rPr lang="en-US" sz="2400" b="0" i="1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bidirectional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architecture from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Transformer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190500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Advance state-of-the-art for many important NLP tasks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89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0"/>
          <p:cNvSpPr txBox="1"/>
          <p:nvPr/>
        </p:nvSpPr>
        <p:spPr>
          <a:xfrm>
            <a:off x="592930" y="407875"/>
            <a:ext cx="2244300" cy="1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" rIns="0" bIns="0" anchor="t" anchorCtr="0">
            <a:noAutofit/>
          </a:bodyPr>
          <a:lstStyle/>
          <a:p>
            <a:pPr marL="12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Links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90"/>
          <p:cNvSpPr txBox="1"/>
          <p:nvPr/>
        </p:nvSpPr>
        <p:spPr>
          <a:xfrm>
            <a:off x="575280" y="1592640"/>
            <a:ext cx="7688520" cy="3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350" rIns="0" bIns="0" anchor="t" anchorCtr="0">
            <a:noAutofit/>
          </a:bodyPr>
          <a:lstStyle/>
          <a:p>
            <a:pPr marL="259200" marR="0" lvl="0" indent="-165100" algn="l" rtl="0">
              <a:lnSpc>
                <a:spcPct val="1071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TensorFlow code and pre-trained models for BERT: </a:t>
            </a:r>
            <a:r>
              <a:rPr lang="en-US" sz="1800" b="0" i="0" u="sng" strike="noStrike" cap="none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 https://github.com/google-research/bert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59200" marR="0" lvl="0" indent="-165100" algn="l" rtl="0">
              <a:lnSpc>
                <a:spcPct val="91000"/>
              </a:lnSpc>
              <a:spcBef>
                <a:spcPts val="87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PyTorch Pretrained Bert: </a:t>
            </a:r>
            <a:r>
              <a:rPr lang="en-US" sz="1800" b="0" i="0" u="sng" strike="noStrike" cap="none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 https://github.com/huggingface/pytorch-pretrained-BERT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59200" marR="0" lvl="0" indent="-165100" algn="l" rtl="0">
              <a:lnSpc>
                <a:spcPct val="107107"/>
              </a:lnSpc>
              <a:spcBef>
                <a:spcPts val="102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BERT-pytorch:</a:t>
            </a:r>
            <a:r>
              <a:rPr lang="en-US" sz="1800" b="0" i="0" u="none" strike="noStrike" cap="none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sng" strike="noStrike" cap="none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https://github.com/codertimo/BERT-pytorch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59200" marR="0" lvl="0" indent="-165100" algn="l" rtl="0">
              <a:lnSpc>
                <a:spcPct val="107107"/>
              </a:lnSpc>
              <a:spcBef>
                <a:spcPts val="110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BERT-keras:</a:t>
            </a:r>
            <a:r>
              <a:rPr lang="en-US" sz="1800" b="0" i="0" u="none" strike="noStrike" cap="none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sng" strike="noStrike" cap="none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https://github.com/Separius/BERT-keras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90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1"/>
          <p:cNvSpPr txBox="1"/>
          <p:nvPr/>
        </p:nvSpPr>
        <p:spPr>
          <a:xfrm>
            <a:off x="592920" y="106200"/>
            <a:ext cx="7653000" cy="1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950" rIns="0" bIns="0" anchor="t" anchorCtr="0">
            <a:noAutofit/>
          </a:bodyPr>
          <a:lstStyle/>
          <a:p>
            <a:pPr marL="12600" marR="0" lvl="0" indent="0" algn="l" rtl="0">
              <a:lnSpc>
                <a:spcPct val="106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Remark: Applying BERT for non-  English languages</a:t>
            </a:r>
            <a:endParaRPr sz="3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91"/>
          <p:cNvSpPr txBox="1"/>
          <p:nvPr/>
        </p:nvSpPr>
        <p:spPr>
          <a:xfrm>
            <a:off x="592920" y="1590480"/>
            <a:ext cx="7450560" cy="41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225" rIns="0" bIns="0" anchor="t" anchorCtr="0">
            <a:noAutofit/>
          </a:bodyPr>
          <a:lstStyle/>
          <a:p>
            <a:pPr marL="241200" marR="0" lvl="0" indent="-177800" algn="l" rtl="0">
              <a:lnSpc>
                <a:spcPct val="1080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Pre-trained BERT models are provided for more than  100 languages (including Vietnamese)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09136"/>
              </a:lnSpc>
              <a:spcBef>
                <a:spcPts val="51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sng" strike="noStrike" cap="none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https://github.com/google-  research/bert/blob/master/multilingual.md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177800" algn="l" rtl="0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 b="0" i="0" u="none" strike="noStrike" cap="none">
                <a:latin typeface="Verdana"/>
                <a:ea typeface="Verdana"/>
                <a:cs typeface="Verdana"/>
                <a:sym typeface="Verdana"/>
              </a:rPr>
              <a:t>Be careful with tokenization!!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41200" marR="0" lvl="0" indent="-177800" algn="l" rtl="0">
              <a:lnSpc>
                <a:spcPct val="90000"/>
              </a:lnSpc>
              <a:spcBef>
                <a:spcPts val="102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For Japanese (and Chinese): “spaces were added  around every character in the CJI Unicode rage before  applying WordPiece” =&gt; Not a good way to do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09136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Use SentencePiece: </a:t>
            </a:r>
            <a:r>
              <a:rPr lang="en-US" sz="1800" b="0" i="0" u="sng" strike="noStrike" cap="none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 https://github.com/google/sentencepiece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98400" marR="0" lvl="1" indent="-203200" algn="l" rtl="0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We may need to pre-train BERT model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91"/>
          <p:cNvSpPr txBox="1">
            <a:spLocks noGrp="1"/>
          </p:cNvSpPr>
          <p:nvPr>
            <p:ph type="sldNum" idx="12"/>
          </p:nvPr>
        </p:nvSpPr>
        <p:spPr>
          <a:xfrm>
            <a:off x="8271558" y="5758461"/>
            <a:ext cx="5304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2"/>
          <p:cNvSpPr txBox="1">
            <a:spLocks noGrp="1"/>
          </p:cNvSpPr>
          <p:nvPr>
            <p:ph type="sldNum" idx="12"/>
          </p:nvPr>
        </p:nvSpPr>
        <p:spPr>
          <a:xfrm>
            <a:off x="8190043" y="5653431"/>
            <a:ext cx="530400" cy="4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sp>
        <p:nvSpPr>
          <p:cNvPr id="526" name="Google Shape;526;p92"/>
          <p:cNvSpPr txBox="1"/>
          <p:nvPr/>
        </p:nvSpPr>
        <p:spPr>
          <a:xfrm>
            <a:off x="0" y="273536"/>
            <a:ext cx="8082600" cy="53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References</a:t>
            </a:r>
            <a:endParaRPr sz="2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0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Devlin, J., Chang, M. W., Lee, K., &amp;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Toutanova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K.  (2018). BERT: Pre-training of Deep Bidirectional  Transformers for Language Understanding.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arXiv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preprint arXiv:1810.04805.​</a:t>
            </a:r>
            <a:endParaRPr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0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Vaswani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et al. (2017). Attention Is All You Need.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arXiv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preprint arXiv:1706.03762. </a:t>
            </a:r>
            <a:r>
              <a:rPr lang="en-US" dirty="0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 https://</a:t>
            </a:r>
            <a:r>
              <a:rPr lang="en-US" dirty="0" err="1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arxiv.org</a:t>
            </a:r>
            <a:r>
              <a:rPr lang="en-US" dirty="0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/abs/1706.03762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​</a:t>
            </a:r>
            <a:endParaRPr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0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Annotated Transformer: </a:t>
            </a:r>
            <a:r>
              <a:rPr lang="en-US" dirty="0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u="sng" dirty="0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http://nlp.seas.harvard.edu/2018/04/03/</a:t>
            </a:r>
            <a:r>
              <a:rPr lang="en-US" u="sng" dirty="0" err="1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attention.ht</a:t>
            </a:r>
            <a:r>
              <a:rPr lang="en-US" dirty="0" err="1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ml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by </a:t>
            </a: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harvardnlp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.​</a:t>
            </a:r>
            <a:endParaRPr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0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Illustrated Transformer: </a:t>
            </a:r>
            <a:r>
              <a:rPr lang="en-US" u="sng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http://jalammar.github.io/illustrated-transformer/</a:t>
            </a:r>
            <a:endParaRPr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0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ELMo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explained: </a:t>
            </a:r>
            <a:r>
              <a:rPr lang="en-US" u="sng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https://www.mihaileric.com/posts/deep-contextualized-word-representations-elmo/</a:t>
            </a:r>
            <a:endParaRPr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0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lang="en-US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ULMFit</a:t>
            </a: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explained: </a:t>
            </a:r>
            <a:r>
              <a:rPr lang="en-US" u="sng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https://yashuseth.blog/2018/06/17/understanding-universal-language-model-fine-tuning-ulmfit/</a:t>
            </a:r>
            <a:endParaRPr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0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Dissecting BERT:</a:t>
            </a:r>
            <a:r>
              <a:rPr lang="en-US" dirty="0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u="sng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7"/>
              </a:rPr>
              <a:t>https://medium.com/dissecting-bert​</a:t>
            </a:r>
            <a:endParaRPr dirty="0">
              <a:solidFill>
                <a:srgbClr val="222222"/>
              </a:solidFill>
            </a:endParaRPr>
          </a:p>
          <a:p>
            <a:pPr marL="850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The Illustrated BERT, </a:t>
            </a:r>
            <a:r>
              <a:rPr lang="en-US" dirty="0" err="1">
                <a:latin typeface="Verdana"/>
                <a:ea typeface="Verdana"/>
                <a:cs typeface="Verdana"/>
                <a:sym typeface="Verdana"/>
              </a:rPr>
              <a:t>ELMo</a:t>
            </a: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, and co. (How NLP Cracked Transfer Learning):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en-US" u="sng" dirty="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8"/>
              </a:rPr>
              <a:t>http://jalammar.github.io/illustrated-bert/</a:t>
            </a:r>
            <a:endParaRPr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2C54C5-51E7-5D43-A89C-2CBC87051113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8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3174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20" y="138571"/>
            <a:ext cx="4272280" cy="278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" y="2632851"/>
            <a:ext cx="5883593" cy="360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0" y="1039283"/>
            <a:ext cx="4751070" cy="4538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11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368753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799436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230118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660800" indent="-215341" defTabSz="423206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81914" algn="l"/>
                <a:tab pos="1363828" algn="l"/>
              </a:tabLst>
              <a:defRPr sz="23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977A40D-F0BE-934E-B4B5-DFFD5755EB56}" type="slidenum">
              <a:rPr lang="vi-VN" sz="15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9</a:t>
            </a:fld>
            <a:endParaRPr lang="vi-VN" sz="15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3277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711"/>
            <a:ext cx="8839200" cy="377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049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1448</Words>
  <Application>Microsoft Macintosh PowerPoint</Application>
  <PresentationFormat>Custom</PresentationFormat>
  <Paragraphs>258</Paragraphs>
  <Slides>78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Comic Sans MS</vt:lpstr>
      <vt:lpstr>Times New Roman</vt:lpstr>
      <vt:lpstr>Trebuchet MS</vt:lpstr>
      <vt:lpstr>Verdana</vt:lpstr>
      <vt:lpstr>Office Theme</vt:lpstr>
      <vt:lpstr>Office Theme</vt:lpstr>
      <vt:lpstr>Office Theme</vt:lpstr>
      <vt:lpstr>Simple Light</vt:lpstr>
      <vt:lpstr>Deep Learning for Natural Language Processing  Lecture 4: Pre-trained Language Model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Neural-based Milestones for NLP</vt:lpstr>
      <vt:lpstr>Pre-trained Neural Language Model</vt:lpstr>
      <vt:lpstr>PowerPoint Presentation</vt:lpstr>
      <vt:lpstr>PowerPoint Presentation</vt:lpstr>
      <vt:lpstr>Intuition</vt:lpstr>
      <vt:lpstr>Intuition</vt:lpstr>
      <vt:lpstr>Case Studies</vt:lpstr>
      <vt:lpstr>PowerPoint Presentation</vt:lpstr>
      <vt:lpstr>PowerPoint Presentation</vt:lpstr>
      <vt:lpstr>PowerPoint Presentation</vt:lpstr>
      <vt:lpstr>ELMO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Natural Language Processing  Lecture 4: Pre-trained Language Model</dc:title>
  <cp:lastModifiedBy>qttho2011@gmail.com</cp:lastModifiedBy>
  <cp:revision>11</cp:revision>
  <dcterms:modified xsi:type="dcterms:W3CDTF">2020-05-22T11:23:50Z</dcterms:modified>
</cp:coreProperties>
</file>